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7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5143500"/>
  <p:notesSz cx="51435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algn="ctr"/>
            <a:r>
              <a:rPr lang="es-E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lang="es-E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buNone/>
            </a:pPr>
            <a:r>
              <a:rPr lang="es-E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lang="es-E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buNone/>
            </a:pPr>
            <a:r>
              <a:rPr lang="es-E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lang="es-E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es-E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lang="es-E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lang="es-E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l">
              <a:buNone/>
              <a:defRPr lang="es-E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</a:pPr>
            <a:r>
              <a:rPr lang="es-E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lang="es-E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es-E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D50E7A83-9E8D-43D3-93A2-4AB876277F21}" type="slidenum">
              <a:rPr lang="es-E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fld>
            <a:endParaRPr lang="es-E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5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buNone/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 type="sldNum" idx="4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E50E4A3-8FD8-4F8F-8896-1613E5C49F22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lang="es-E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buNone/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sldNum" idx="5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D6C7C52-9AAB-47F8-BBF4-9394039F6B6C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lang="es-E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buNone/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sldNum" idx="6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93D580A-EFFE-445C-9889-84291920A0EF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lang="es-E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buNone/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PlaceHolder 3"/>
          <p:cNvSpPr>
            <a:spLocks noGrp="1"/>
          </p:cNvSpPr>
          <p:nvPr>
            <p:ph type="sldNum" idx="7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7E02EA2-9E82-47E5-8F40-9756B69F9C61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lang="es-E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7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buNone/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PlaceHolder 3"/>
          <p:cNvSpPr>
            <a:spLocks noGrp="1"/>
          </p:cNvSpPr>
          <p:nvPr>
            <p:ph type="sldNum" idx="8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0A8D4E2-9621-47B3-8D99-5FE3D55AA501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lang="es-E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7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buNone/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PlaceHolder 3"/>
          <p:cNvSpPr>
            <a:spLocks noGrp="1"/>
          </p:cNvSpPr>
          <p:nvPr>
            <p:ph type="sldNum" idx="9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AA29B5E-0098-41C1-B904-C372BAB50834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lang="es-E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>
              <a:buNone/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sldNum" idx="10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6F7DBD0C-86B0-46A5-A3C2-AFEED4BDF2DD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lang="es-E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buNone/>
              <a:defRPr lang="es-E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</a:pPr>
            <a:r>
              <a:rPr lang="es-E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s-E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s-ES" sz="2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s-E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s-E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s-E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s-E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s-E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s-E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s-E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s-E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21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0"/>
          <p:cNvSpPr/>
          <p:nvPr/>
        </p:nvSpPr>
        <p:spPr>
          <a:xfrm>
            <a:off x="0" y="0"/>
            <a:ext cx="3199680" cy="5142960"/>
          </a:xfrm>
          <a:prstGeom prst="rect">
            <a:avLst/>
          </a:prstGeom>
          <a:solidFill>
            <a:srgbClr val="065A8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Shape 1"/>
          <p:cNvSpPr/>
          <p:nvPr/>
        </p:nvSpPr>
        <p:spPr>
          <a:xfrm>
            <a:off x="3200400" y="0"/>
            <a:ext cx="54000" cy="5142960"/>
          </a:xfrm>
          <a:prstGeom prst="rect">
            <a:avLst/>
          </a:prstGeom>
          <a:solidFill>
            <a:srgbClr val="0D94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Shape 2"/>
          <p:cNvSpPr/>
          <p:nvPr/>
        </p:nvSpPr>
        <p:spPr>
          <a:xfrm>
            <a:off x="685800" y="1188720"/>
            <a:ext cx="1828080" cy="1828080"/>
          </a:xfrm>
          <a:prstGeom prst="ellipse">
            <a:avLst/>
          </a:prstGeom>
          <a:solidFill>
            <a:srgbClr val="0D94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Text 3"/>
          <p:cNvSpPr/>
          <p:nvPr/>
        </p:nvSpPr>
        <p:spPr>
          <a:xfrm>
            <a:off x="685800" y="1188720"/>
            <a:ext cx="1828080" cy="182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52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CC</a:t>
            </a:r>
            <a:endParaRPr lang="es-ES" sz="5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Text 4"/>
          <p:cNvSpPr/>
          <p:nvPr/>
        </p:nvSpPr>
        <p:spPr>
          <a:xfrm>
            <a:off x="274320" y="3017520"/>
            <a:ext cx="265104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i="1" u="none" strike="noStrike">
                <a:solidFill>
                  <a:srgbClr val="7DC9E8"/>
                </a:solidFill>
                <a:effectLst/>
                <a:uFillTx/>
                <a:latin typeface="Calibri"/>
                <a:ea typeface="Calibri"/>
              </a:rPr>
              <a:t>cavecavet.org</a:t>
            </a:r>
            <a:endParaRPr lang="es-ES" sz="11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Text 5"/>
          <p:cNvSpPr/>
          <p:nvPr/>
        </p:nvSpPr>
        <p:spPr>
          <a:xfrm>
            <a:off x="3657600" y="1097280"/>
            <a:ext cx="5028480" cy="50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600" b="0" u="none" spc="499" strike="noStrike">
                <a:solidFill>
                  <a:srgbClr val="0D9488"/>
                </a:solidFill>
                <a:effectLst/>
                <a:uFillTx/>
                <a:latin typeface="Calibri"/>
                <a:ea typeface="Calibri"/>
              </a:rPr>
              <a:t>ASSOCIACIÓ</a:t>
            </a:r>
            <a:endParaRPr lang="es-ES" sz="1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Text 6"/>
          <p:cNvSpPr/>
          <p:nvPr/>
        </p:nvSpPr>
        <p:spPr>
          <a:xfrm>
            <a:off x="3657600" y="1554480"/>
            <a:ext cx="5028480" cy="91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48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CAVE CAVET</a:t>
            </a:r>
            <a:endParaRPr lang="es-ES" sz="4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Shape 7"/>
          <p:cNvSpPr/>
          <p:nvPr/>
        </p:nvSpPr>
        <p:spPr>
          <a:xfrm>
            <a:off x="3657600" y="2606040"/>
            <a:ext cx="1370880" cy="54000"/>
          </a:xfrm>
          <a:prstGeom prst="rect">
            <a:avLst/>
          </a:prstGeom>
          <a:solidFill>
            <a:srgbClr val="0D94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9720" rIns="90000" bIns="972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Text 8"/>
          <p:cNvSpPr/>
          <p:nvPr/>
        </p:nvSpPr>
        <p:spPr>
          <a:xfrm>
            <a:off x="3657600" y="2743200"/>
            <a:ext cx="5028480" cy="82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500" b="0" u="none" strike="noStrike">
                <a:solidFill>
                  <a:srgbClr val="BDD9E8"/>
                </a:solidFill>
                <a:effectLst/>
                <a:uFillTx/>
                <a:latin typeface="Calibri"/>
                <a:ea typeface="Calibri"/>
              </a:rPr>
              <a:t>Preservant i millorant la diversitat de vida</a:t>
            </a:r>
            <a:endParaRPr lang="es-ES" sz="15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500" b="0" u="none" strike="noStrike">
                <a:solidFill>
                  <a:srgbClr val="BDD9E8"/>
                </a:solidFill>
                <a:effectLst/>
                <a:uFillTx/>
                <a:latin typeface="Calibri"/>
                <a:ea typeface="Calibri"/>
              </a:rPr>
              <a:t>marina al Cavet · Cambrils</a:t>
            </a:r>
            <a:endParaRPr lang="es-ES" sz="15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Text 9"/>
          <p:cNvSpPr/>
          <p:nvPr/>
        </p:nvSpPr>
        <p:spPr>
          <a:xfrm>
            <a:off x="3657600" y="4389120"/>
            <a:ext cx="502848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i="1" u="none" strike="noStrike">
                <a:solidFill>
                  <a:srgbClr val="94A3B8"/>
                </a:solidFill>
                <a:effectLst/>
                <a:uFillTx/>
                <a:latin typeface="Calibri"/>
                <a:ea typeface="Calibri"/>
              </a:rPr>
              <a:t>Presentació d'activitats i projectes · Abril 2026</a:t>
            </a:r>
            <a:endParaRPr lang="es-ES" sz="1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0"/>
          <p:cNvSpPr/>
          <p:nvPr/>
        </p:nvSpPr>
        <p:spPr>
          <a:xfrm>
            <a:off x="0" y="0"/>
            <a:ext cx="9143280" cy="7236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28080" rIns="90000" bIns="2808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Shape 1"/>
          <p:cNvSpPr/>
          <p:nvPr/>
        </p:nvSpPr>
        <p:spPr>
          <a:xfrm>
            <a:off x="0" y="5070240"/>
            <a:ext cx="9143280" cy="7236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28080" rIns="90000" bIns="2808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Text 2"/>
          <p:cNvSpPr/>
          <p:nvPr/>
        </p:nvSpPr>
        <p:spPr>
          <a:xfrm>
            <a:off x="457200" y="164520"/>
            <a:ext cx="8228880" cy="50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400" b="1" u="none" strike="noStrike">
                <a:solidFill>
                  <a:srgbClr val="065A82"/>
                </a:solidFill>
                <a:effectLst/>
                <a:uFillTx/>
                <a:latin typeface="Calibri"/>
                <a:ea typeface="Calibri"/>
              </a:rPr>
              <a:t>Qui som?</a:t>
            </a:r>
            <a:endParaRPr lang="es-E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Text 3"/>
          <p:cNvSpPr/>
          <p:nvPr/>
        </p:nvSpPr>
        <p:spPr>
          <a:xfrm>
            <a:off x="457200" y="658440"/>
            <a:ext cx="8228880" cy="27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00" b="0" i="1" u="none" strike="noStrike">
                <a:solidFill>
                  <a:srgbClr val="94A3B8"/>
                </a:solidFill>
                <a:effectLst/>
                <a:uFillTx/>
                <a:latin typeface="Calibri"/>
                <a:ea typeface="Calibri"/>
              </a:rPr>
              <a:t>Una associació de conservació marina nascuda de la passió per la natura</a:t>
            </a:r>
            <a:endParaRPr lang="es-E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Shape 4"/>
          <p:cNvSpPr/>
          <p:nvPr/>
        </p:nvSpPr>
        <p:spPr>
          <a:xfrm>
            <a:off x="457200" y="960120"/>
            <a:ext cx="8229600" cy="360"/>
          </a:xfrm>
          <a:prstGeom prst="line">
            <a:avLst/>
          </a:prstGeom>
          <a:ln w="1905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-44640" rIns="90000" bIns="-44640" anchor="t" anchorCtr="1">
            <a:noAutofit/>
          </a:bodyPr>
          <a:p>
            <a:endParaRPr lang="es-E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Text 5"/>
          <p:cNvSpPr/>
          <p:nvPr/>
        </p:nvSpPr>
        <p:spPr>
          <a:xfrm>
            <a:off x="457200" y="1143000"/>
            <a:ext cx="4114080" cy="164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L'Associació Cave Cavet</a:t>
            </a: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 neix a Cambrils amb la missió de </a:t>
            </a:r>
            <a:r>
              <a:rPr lang="en-US" sz="1300" b="1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preservar i divulgar la biodiversitat marina de la Reserva del Cavet</a:t>
            </a:r>
            <a:endParaRPr lang="es-E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s-E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Actuem a través de projectes científics i de recerca, activitats formatives i de sensibilització, i ciència ciutadana.</a:t>
            </a:r>
            <a:endParaRPr lang="es-E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Shape 6"/>
          <p:cNvSpPr/>
          <p:nvPr/>
        </p:nvSpPr>
        <p:spPr>
          <a:xfrm>
            <a:off x="4846320" y="1188720"/>
            <a:ext cx="1828080" cy="1188000"/>
          </a:xfrm>
          <a:prstGeom prst="rect">
            <a:avLst/>
          </a:prstGeom>
          <a:solidFill>
            <a:srgbClr val="065A82"/>
          </a:solidFill>
          <a:ln w="0">
            <a:noFill/>
          </a:ln>
          <a:effectLst>
            <a:outerShdw algn="bl" blurRad="101520" dir="8100000" dist="37674" kx="0" ky="0" rotWithShape="0" sx="100000" sy="10000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Text 7"/>
          <p:cNvSpPr/>
          <p:nvPr/>
        </p:nvSpPr>
        <p:spPr>
          <a:xfrm>
            <a:off x="4846320" y="1298520"/>
            <a:ext cx="1828080" cy="65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36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43</a:t>
            </a:r>
            <a:endParaRPr lang="es-ES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Text 8"/>
          <p:cNvSpPr/>
          <p:nvPr/>
        </p:nvSpPr>
        <p:spPr>
          <a:xfrm>
            <a:off x="4846320" y="1925640"/>
            <a:ext cx="182808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Socis i sòcies</a:t>
            </a:r>
            <a:endParaRPr lang="es-ES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Shape 9"/>
          <p:cNvSpPr/>
          <p:nvPr/>
        </p:nvSpPr>
        <p:spPr>
          <a:xfrm>
            <a:off x="6858000" y="1188720"/>
            <a:ext cx="1828080" cy="1188000"/>
          </a:xfrm>
          <a:prstGeom prst="rect">
            <a:avLst/>
          </a:prstGeom>
          <a:solidFill>
            <a:srgbClr val="0D9488"/>
          </a:solidFill>
          <a:ln w="0">
            <a:noFill/>
          </a:ln>
          <a:effectLst>
            <a:outerShdw algn="bl" blurRad="101520" dir="8100000" dist="37674" kx="0" ky="0" rotWithShape="0" sx="100000" sy="10000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Text 10"/>
          <p:cNvSpPr/>
          <p:nvPr/>
        </p:nvSpPr>
        <p:spPr>
          <a:xfrm>
            <a:off x="6858000" y="1298520"/>
            <a:ext cx="1828080" cy="65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36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10</a:t>
            </a:r>
            <a:endParaRPr lang="es-ES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Text 11"/>
          <p:cNvSpPr/>
          <p:nvPr/>
        </p:nvSpPr>
        <p:spPr>
          <a:xfrm>
            <a:off x="6858000" y="1925640"/>
            <a:ext cx="182808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Membres actius a MINKA</a:t>
            </a:r>
            <a:endParaRPr lang="es-ES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Shape 12"/>
          <p:cNvSpPr/>
          <p:nvPr/>
        </p:nvSpPr>
        <p:spPr>
          <a:xfrm>
            <a:off x="4846320" y="2606040"/>
            <a:ext cx="1828080" cy="1188000"/>
          </a:xfrm>
          <a:prstGeom prst="rect">
            <a:avLst/>
          </a:prstGeom>
          <a:solidFill>
            <a:srgbClr val="065A82"/>
          </a:solidFill>
          <a:ln w="0">
            <a:noFill/>
          </a:ln>
          <a:effectLst>
            <a:outerShdw algn="bl" blurRad="101520" dir="8100000" dist="37674" kx="0" ky="0" rotWithShape="0" sx="100000" sy="10000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Text 13"/>
          <p:cNvSpPr/>
          <p:nvPr/>
        </p:nvSpPr>
        <p:spPr>
          <a:xfrm>
            <a:off x="4846320" y="2715840"/>
            <a:ext cx="1828080" cy="65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36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2025</a:t>
            </a:r>
            <a:endParaRPr lang="es-ES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Text 14"/>
          <p:cNvSpPr/>
          <p:nvPr/>
        </p:nvSpPr>
        <p:spPr>
          <a:xfrm>
            <a:off x="4846320" y="3342960"/>
            <a:ext cx="182808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Any de fundació</a:t>
            </a:r>
            <a:endParaRPr lang="es-ES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Shape 15"/>
          <p:cNvSpPr/>
          <p:nvPr/>
        </p:nvSpPr>
        <p:spPr>
          <a:xfrm>
            <a:off x="6858000" y="2606040"/>
            <a:ext cx="1828080" cy="1188000"/>
          </a:xfrm>
          <a:prstGeom prst="rect">
            <a:avLst/>
          </a:prstGeom>
          <a:solidFill>
            <a:srgbClr val="0D9488"/>
          </a:solidFill>
          <a:ln w="0">
            <a:noFill/>
          </a:ln>
          <a:effectLst>
            <a:outerShdw algn="bl" blurRad="101520" dir="8100000" dist="37674" kx="0" ky="0" rotWithShape="0" sx="100000" sy="10000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" name="Text 16"/>
          <p:cNvSpPr/>
          <p:nvPr/>
        </p:nvSpPr>
        <p:spPr>
          <a:xfrm>
            <a:off x="6858000" y="2715840"/>
            <a:ext cx="1828080" cy="65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36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5</a:t>
            </a:r>
            <a:endParaRPr lang="es-ES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Text 17"/>
          <p:cNvSpPr/>
          <p:nvPr/>
        </p:nvSpPr>
        <p:spPr>
          <a:xfrm>
            <a:off x="6858000" y="3342960"/>
            <a:ext cx="182808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Xerrades de divulgació </a:t>
            </a:r>
            <a:endParaRPr lang="es-ES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Text 18"/>
          <p:cNvSpPr/>
          <p:nvPr/>
        </p:nvSpPr>
        <p:spPr>
          <a:xfrm>
            <a:off x="457200" y="4754880"/>
            <a:ext cx="8228880" cy="27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900" b="0" i="1" u="none" strike="noStrike">
                <a:solidFill>
                  <a:srgbClr val="94A3B8"/>
                </a:solidFill>
                <a:effectLst/>
                <a:uFillTx/>
                <a:latin typeface="Calibri"/>
                <a:ea typeface="Calibri"/>
              </a:rPr>
              <a:t>Cambrils · Tarragona · cavecavet.org</a:t>
            </a:r>
            <a:endParaRPr lang="es-E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0"/>
          <p:cNvSpPr/>
          <p:nvPr/>
        </p:nvSpPr>
        <p:spPr>
          <a:xfrm>
            <a:off x="0" y="0"/>
            <a:ext cx="9143280" cy="7236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28080" rIns="90000" bIns="2808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" name="Shape 1"/>
          <p:cNvSpPr/>
          <p:nvPr/>
        </p:nvSpPr>
        <p:spPr>
          <a:xfrm>
            <a:off x="0" y="5070240"/>
            <a:ext cx="9143280" cy="7236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28080" rIns="90000" bIns="2808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" name="Text 2"/>
          <p:cNvSpPr/>
          <p:nvPr/>
        </p:nvSpPr>
        <p:spPr>
          <a:xfrm>
            <a:off x="457200" y="164520"/>
            <a:ext cx="8228880" cy="50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400" b="1" u="none" strike="noStrike">
                <a:solidFill>
                  <a:srgbClr val="065A82"/>
                </a:solidFill>
                <a:effectLst/>
                <a:uFillTx/>
                <a:latin typeface="Calibri"/>
                <a:ea typeface="Calibri"/>
              </a:rPr>
              <a:t>La Reserva Marina del Cavet</a:t>
            </a:r>
            <a:endParaRPr lang="es-E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Text 3"/>
          <p:cNvSpPr/>
          <p:nvPr/>
        </p:nvSpPr>
        <p:spPr>
          <a:xfrm>
            <a:off x="457200" y="658440"/>
            <a:ext cx="8228880" cy="27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00" b="0" i="1" u="none" strike="noStrike">
                <a:solidFill>
                  <a:srgbClr val="94A3B8"/>
                </a:solidFill>
                <a:effectLst/>
                <a:uFillTx/>
                <a:latin typeface="Calibri"/>
                <a:ea typeface="Calibri"/>
              </a:rPr>
              <a:t>El nostre territori de treball</a:t>
            </a:r>
            <a:endParaRPr lang="es-E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Shape 4"/>
          <p:cNvSpPr/>
          <p:nvPr/>
        </p:nvSpPr>
        <p:spPr>
          <a:xfrm>
            <a:off x="457200" y="960120"/>
            <a:ext cx="8229600" cy="360"/>
          </a:xfrm>
          <a:prstGeom prst="line">
            <a:avLst/>
          </a:prstGeom>
          <a:ln w="1905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-44640" rIns="90000" bIns="-44640" anchor="t" anchorCtr="1">
            <a:noAutofit/>
          </a:bodyPr>
          <a:p>
            <a:endParaRPr lang="es-E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Text 5"/>
          <p:cNvSpPr/>
          <p:nvPr/>
        </p:nvSpPr>
        <p:spPr>
          <a:xfrm>
            <a:off x="457200" y="1097280"/>
            <a:ext cx="4114080" cy="255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pPr>
              <a:lnSpc>
                <a:spcPct val="100000"/>
              </a:lnSpc>
            </a:pPr>
            <a:r>
              <a:rPr lang="en-US" sz="1250" b="1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On treballem</a:t>
            </a:r>
            <a:endParaRPr lang="es-E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50" b="0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La Reserva Marina del Cavet és un espai protegit a la costa de Cambrils, amb praderies de </a:t>
            </a:r>
            <a:r>
              <a:rPr lang="en-US" sz="1250" b="0" i="1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Posidonia oceanica</a:t>
            </a:r>
            <a:r>
              <a:rPr lang="en-US" sz="1250" b="0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, espigons  i una gran riquesa d'espècies marines.</a:t>
            </a:r>
            <a:endParaRPr lang="es-E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s-E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50" b="0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A través del projecte </a:t>
            </a:r>
            <a:r>
              <a:rPr lang="en-US" sz="1250" b="1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Criatures marines al Cavet</a:t>
            </a:r>
            <a:r>
              <a:rPr lang="en-US" sz="1250" b="0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 a MINKA (plataforma de ciència ciutadana), els nostres membres i voluntaris documenten la biodiversitat en temps real.</a:t>
            </a:r>
            <a:endParaRPr lang="es-E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Shape 6"/>
          <p:cNvSpPr/>
          <p:nvPr/>
        </p:nvSpPr>
        <p:spPr>
          <a:xfrm>
            <a:off x="4846320" y="1143000"/>
            <a:ext cx="1828080" cy="1142280"/>
          </a:xfrm>
          <a:prstGeom prst="rect">
            <a:avLst/>
          </a:prstGeom>
          <a:solidFill>
            <a:srgbClr val="065A82"/>
          </a:solidFill>
          <a:ln w="0">
            <a:noFill/>
          </a:ln>
          <a:effectLst>
            <a:outerShdw algn="bl" blurRad="101520" dir="8100000" dist="37674" kx="0" ky="0" rotWithShape="0" sx="100000" sy="10000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6" name="Text 7"/>
          <p:cNvSpPr/>
          <p:nvPr/>
        </p:nvSpPr>
        <p:spPr>
          <a:xfrm>
            <a:off x="4846320" y="1252800"/>
            <a:ext cx="1828080" cy="62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36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954</a:t>
            </a:r>
            <a:endParaRPr lang="es-ES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Text 8"/>
          <p:cNvSpPr/>
          <p:nvPr/>
        </p:nvSpPr>
        <p:spPr>
          <a:xfrm>
            <a:off x="4846320" y="1851840"/>
            <a:ext cx="1828080" cy="43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Observacions registrades</a:t>
            </a:r>
            <a:endParaRPr lang="es-ES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Shape 9"/>
          <p:cNvSpPr/>
          <p:nvPr/>
        </p:nvSpPr>
        <p:spPr>
          <a:xfrm>
            <a:off x="6949440" y="1143000"/>
            <a:ext cx="1828080" cy="1142280"/>
          </a:xfrm>
          <a:prstGeom prst="rect">
            <a:avLst/>
          </a:prstGeom>
          <a:solidFill>
            <a:srgbClr val="0D9488"/>
          </a:solidFill>
          <a:ln w="0">
            <a:noFill/>
          </a:ln>
          <a:effectLst>
            <a:outerShdw algn="bl" blurRad="101520" dir="8100000" dist="37674" kx="0" ky="0" rotWithShape="0" sx="100000" sy="10000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" name="Text 10"/>
          <p:cNvSpPr/>
          <p:nvPr/>
        </p:nvSpPr>
        <p:spPr>
          <a:xfrm>
            <a:off x="6949440" y="1252800"/>
            <a:ext cx="1828080" cy="62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36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194</a:t>
            </a:r>
            <a:endParaRPr lang="es-ES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Text 11"/>
          <p:cNvSpPr/>
          <p:nvPr/>
        </p:nvSpPr>
        <p:spPr>
          <a:xfrm>
            <a:off x="6949440" y="1851840"/>
            <a:ext cx="1828080" cy="43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Espècies identificades</a:t>
            </a:r>
            <a:endParaRPr lang="es-ES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Shape 12"/>
          <p:cNvSpPr/>
          <p:nvPr/>
        </p:nvSpPr>
        <p:spPr>
          <a:xfrm>
            <a:off x="4846320" y="2468880"/>
            <a:ext cx="3931200" cy="1919520"/>
          </a:xfrm>
          <a:prstGeom prst="rect">
            <a:avLst/>
          </a:prstGeom>
          <a:solidFill>
            <a:srgbClr val="FFFFFF"/>
          </a:solidFill>
          <a:ln w="0">
            <a:noFill/>
          </a:ln>
          <a:effectLst>
            <a:outerShdw algn="bl" blurRad="101520" dir="8100000" dist="37674" kx="0" ky="0" rotWithShape="0" sx="100000" sy="10000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Text 13"/>
          <p:cNvSpPr/>
          <p:nvPr/>
        </p:nvSpPr>
        <p:spPr>
          <a:xfrm>
            <a:off x="4983480" y="2541960"/>
            <a:ext cx="3656880" cy="27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1" u="none" strike="noStrike">
                <a:solidFill>
                  <a:srgbClr val="065A82"/>
                </a:solidFill>
                <a:effectLst/>
                <a:uFillTx/>
                <a:latin typeface="Calibri"/>
                <a:ea typeface="Calibri"/>
              </a:rPr>
              <a:t>Espècies més observades</a:t>
            </a:r>
            <a:endParaRPr lang="es-ES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Text 14"/>
          <p:cNvSpPr/>
          <p:nvPr/>
        </p:nvSpPr>
        <p:spPr>
          <a:xfrm>
            <a:off x="4983480" y="2834640"/>
            <a:ext cx="3656880" cy="146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Octopus vulgaris — 51 obs.</a:t>
            </a:r>
            <a:endParaRPr lang="es-ES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Serranus scriba — 28 obs.</a:t>
            </a:r>
            <a:endParaRPr lang="es-ES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Thalassoma pavo — 28 obs.</a:t>
            </a:r>
            <a:endParaRPr lang="es-ES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Sarpa salpa — 27 obs.</a:t>
            </a:r>
            <a:endParaRPr lang="es-ES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Chromis chromis — 24 obs.</a:t>
            </a:r>
            <a:endParaRPr lang="es-ES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0"/>
          <p:cNvSpPr/>
          <p:nvPr/>
        </p:nvSpPr>
        <p:spPr>
          <a:xfrm>
            <a:off x="0" y="0"/>
            <a:ext cx="9143280" cy="7236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28080" rIns="90000" bIns="2808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5" name="Shape 1"/>
          <p:cNvSpPr/>
          <p:nvPr/>
        </p:nvSpPr>
        <p:spPr>
          <a:xfrm>
            <a:off x="0" y="5070240"/>
            <a:ext cx="9143280" cy="7236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28080" rIns="90000" bIns="2808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" name="Text 2"/>
          <p:cNvSpPr/>
          <p:nvPr/>
        </p:nvSpPr>
        <p:spPr>
          <a:xfrm>
            <a:off x="457200" y="164520"/>
            <a:ext cx="8228880" cy="50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400" b="1" u="none" strike="noStrike">
                <a:solidFill>
                  <a:srgbClr val="065A82"/>
                </a:solidFill>
                <a:effectLst/>
                <a:uFillTx/>
                <a:latin typeface="Calibri"/>
                <a:ea typeface="Calibri"/>
              </a:rPr>
              <a:t>Projectes actius: conservació i recerca</a:t>
            </a:r>
            <a:endParaRPr lang="es-E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Text 3"/>
          <p:cNvSpPr/>
          <p:nvPr/>
        </p:nvSpPr>
        <p:spPr>
          <a:xfrm>
            <a:off x="457200" y="658440"/>
            <a:ext cx="8228880" cy="27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00" b="0" i="1" u="none" strike="noStrike">
                <a:solidFill>
                  <a:srgbClr val="94A3B8"/>
                </a:solidFill>
                <a:effectLst/>
                <a:uFillTx/>
                <a:latin typeface="Calibri"/>
                <a:ea typeface="Calibri"/>
              </a:rPr>
              <a:t>16 projectes en curs al workspace de gestió</a:t>
            </a:r>
            <a:endParaRPr lang="es-E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Shape 4"/>
          <p:cNvSpPr/>
          <p:nvPr/>
        </p:nvSpPr>
        <p:spPr>
          <a:xfrm>
            <a:off x="457200" y="960120"/>
            <a:ext cx="8229600" cy="360"/>
          </a:xfrm>
          <a:prstGeom prst="line">
            <a:avLst/>
          </a:prstGeom>
          <a:ln w="1905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-44640" rIns="90000" bIns="-44640" anchor="t" anchorCtr="1">
            <a:noAutofit/>
          </a:bodyPr>
          <a:p>
            <a:endParaRPr lang="es-E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Shape 5"/>
          <p:cNvSpPr/>
          <p:nvPr/>
        </p:nvSpPr>
        <p:spPr>
          <a:xfrm>
            <a:off x="457200" y="1115640"/>
            <a:ext cx="8228880" cy="1096560"/>
          </a:xfrm>
          <a:prstGeom prst="rect">
            <a:avLst/>
          </a:prstGeom>
          <a:solidFill>
            <a:srgbClr val="FFFFFF"/>
          </a:solidFill>
          <a:ln w="0">
            <a:noFill/>
          </a:ln>
          <a:effectLst>
            <a:outerShdw algn="bl" blurRad="101520" dir="8100000" dist="37674" kx="0" ky="0" rotWithShape="0" sx="100000" sy="10000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Shape 6"/>
          <p:cNvSpPr/>
          <p:nvPr/>
        </p:nvSpPr>
        <p:spPr>
          <a:xfrm>
            <a:off x="457200" y="1115640"/>
            <a:ext cx="63360" cy="1096560"/>
          </a:xfrm>
          <a:prstGeom prst="rect">
            <a:avLst/>
          </a:prstGeom>
          <a:solidFill>
            <a:srgbClr val="0D94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Shape 7"/>
          <p:cNvSpPr/>
          <p:nvPr/>
        </p:nvSpPr>
        <p:spPr>
          <a:xfrm>
            <a:off x="594360" y="1481400"/>
            <a:ext cx="273600" cy="273600"/>
          </a:xfrm>
          <a:prstGeom prst="ellipse">
            <a:avLst/>
          </a:prstGeom>
          <a:solidFill>
            <a:srgbClr val="0D94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2" name="Text 8"/>
          <p:cNvSpPr/>
          <p:nvPr/>
        </p:nvSpPr>
        <p:spPr>
          <a:xfrm>
            <a:off x="1005840" y="1207080"/>
            <a:ext cx="5851440" cy="3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Espigons · Seguiment de biodiversitat</a:t>
            </a:r>
            <a:endParaRPr lang="es-E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Shape 9"/>
          <p:cNvSpPr/>
          <p:nvPr/>
        </p:nvSpPr>
        <p:spPr>
          <a:xfrm>
            <a:off x="6995160" y="1252800"/>
            <a:ext cx="1416600" cy="273600"/>
          </a:xfrm>
          <a:prstGeom prst="rect">
            <a:avLst/>
          </a:prstGeom>
          <a:solidFill>
            <a:srgbClr val="0D94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4" name="Text 10"/>
          <p:cNvSpPr/>
          <p:nvPr/>
        </p:nvSpPr>
        <p:spPr>
          <a:xfrm>
            <a:off x="6995160" y="1252800"/>
            <a:ext cx="1416600" cy="27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9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Subvencionat</a:t>
            </a:r>
            <a:endParaRPr lang="es-E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Text 11"/>
          <p:cNvSpPr/>
          <p:nvPr/>
        </p:nvSpPr>
        <p:spPr>
          <a:xfrm>
            <a:off x="1005840" y="1591200"/>
            <a:ext cx="6948720" cy="56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u="none" strike="noStrike">
                <a:solidFill>
                  <a:srgbClr val="94A3B8"/>
                </a:solidFill>
                <a:effectLst/>
                <a:uFillTx/>
                <a:latin typeface="Calibri"/>
                <a:ea typeface="Calibri"/>
              </a:rPr>
              <a:t>Projecte subvencionat per la Diputació de Tarragona. Monitoritzem la biodiversitat dels espigons del Cavet durant una temporada completa.</a:t>
            </a:r>
            <a:endParaRPr lang="es-ES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Shape 12"/>
          <p:cNvSpPr/>
          <p:nvPr/>
        </p:nvSpPr>
        <p:spPr>
          <a:xfrm>
            <a:off x="457200" y="2414160"/>
            <a:ext cx="8228880" cy="1096560"/>
          </a:xfrm>
          <a:prstGeom prst="rect">
            <a:avLst/>
          </a:prstGeom>
          <a:solidFill>
            <a:srgbClr val="FFFFFF"/>
          </a:solidFill>
          <a:ln w="0">
            <a:noFill/>
          </a:ln>
          <a:effectLst>
            <a:outerShdw algn="bl" blurRad="101520" dir="8100000" dist="37674" kx="0" ky="0" rotWithShape="0" sx="100000" sy="10000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Shape 13"/>
          <p:cNvSpPr/>
          <p:nvPr/>
        </p:nvSpPr>
        <p:spPr>
          <a:xfrm>
            <a:off x="457200" y="2414160"/>
            <a:ext cx="63360" cy="1096560"/>
          </a:xfrm>
          <a:prstGeom prst="rect">
            <a:avLst/>
          </a:prstGeom>
          <a:solidFill>
            <a:srgbClr val="065A8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8" name="Shape 14"/>
          <p:cNvSpPr/>
          <p:nvPr/>
        </p:nvSpPr>
        <p:spPr>
          <a:xfrm>
            <a:off x="594360" y="2779920"/>
            <a:ext cx="273600" cy="273600"/>
          </a:xfrm>
          <a:prstGeom prst="ellipse">
            <a:avLst/>
          </a:prstGeom>
          <a:solidFill>
            <a:srgbClr val="065A8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Text 15"/>
          <p:cNvSpPr/>
          <p:nvPr/>
        </p:nvSpPr>
        <p:spPr>
          <a:xfrm>
            <a:off x="1005840" y="2505600"/>
            <a:ext cx="5851440" cy="3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Viver de Posidònia</a:t>
            </a:r>
            <a:endParaRPr lang="es-E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Shape 16"/>
          <p:cNvSpPr/>
          <p:nvPr/>
        </p:nvSpPr>
        <p:spPr>
          <a:xfrm>
            <a:off x="6995160" y="2551320"/>
            <a:ext cx="1416600" cy="273600"/>
          </a:xfrm>
          <a:prstGeom prst="rect">
            <a:avLst/>
          </a:prstGeom>
          <a:solidFill>
            <a:srgbClr val="065A8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" name="Text 17"/>
          <p:cNvSpPr/>
          <p:nvPr/>
        </p:nvSpPr>
        <p:spPr>
          <a:xfrm>
            <a:off x="6995160" y="2551320"/>
            <a:ext cx="1416600" cy="27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9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En curs</a:t>
            </a:r>
            <a:endParaRPr lang="es-E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Text 18"/>
          <p:cNvSpPr/>
          <p:nvPr/>
        </p:nvSpPr>
        <p:spPr>
          <a:xfrm>
            <a:off x="1005840" y="2889360"/>
            <a:ext cx="6948720" cy="56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u="none" strike="noStrike">
                <a:solidFill>
                  <a:srgbClr val="94A3B8"/>
                </a:solidFill>
                <a:effectLst/>
                <a:uFillTx/>
                <a:latin typeface="Calibri"/>
                <a:ea typeface="Calibri"/>
              </a:rPr>
              <a:t>Replantació de </a:t>
            </a:r>
            <a:r>
              <a:rPr lang="en-US" sz="1100" b="0" i="1" u="none" strike="noStrike">
                <a:solidFill>
                  <a:srgbClr val="94A3B8"/>
                </a:solidFill>
                <a:effectLst/>
                <a:uFillTx/>
                <a:latin typeface="Calibri"/>
                <a:ea typeface="Calibri"/>
              </a:rPr>
              <a:t>Posidonia oceanica</a:t>
            </a:r>
            <a:r>
              <a:rPr lang="en-US" sz="1100" b="0" u="none" strike="noStrike">
                <a:solidFill>
                  <a:srgbClr val="94A3B8"/>
                </a:solidFill>
                <a:effectLst/>
                <a:uFillTx/>
                <a:latin typeface="Calibri"/>
                <a:ea typeface="Calibri"/>
              </a:rPr>
              <a:t> a zones cobertes de mata morta, en col·laboració amb l'Institut Escola d'Horticultura I Jardineria de Cambrils i el club de busseig Glups Diving.</a:t>
            </a:r>
            <a:endParaRPr lang="es-ES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Shape 19"/>
          <p:cNvSpPr/>
          <p:nvPr/>
        </p:nvSpPr>
        <p:spPr>
          <a:xfrm>
            <a:off x="457200" y="3712320"/>
            <a:ext cx="8228880" cy="1096560"/>
          </a:xfrm>
          <a:prstGeom prst="rect">
            <a:avLst/>
          </a:prstGeom>
          <a:solidFill>
            <a:srgbClr val="FFFFFF"/>
          </a:solidFill>
          <a:ln w="0">
            <a:noFill/>
          </a:ln>
          <a:effectLst>
            <a:outerShdw algn="bl" blurRad="101520" dir="8100000" dist="37674" kx="0" ky="0" rotWithShape="0" sx="100000" sy="10000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Shape 20"/>
          <p:cNvSpPr/>
          <p:nvPr/>
        </p:nvSpPr>
        <p:spPr>
          <a:xfrm>
            <a:off x="457200" y="3712320"/>
            <a:ext cx="63360" cy="1096560"/>
          </a:xfrm>
          <a:prstGeom prst="rect">
            <a:avLst/>
          </a:prstGeom>
          <a:solidFill>
            <a:srgbClr val="065A8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Shape 21"/>
          <p:cNvSpPr/>
          <p:nvPr/>
        </p:nvSpPr>
        <p:spPr>
          <a:xfrm>
            <a:off x="594360" y="4078080"/>
            <a:ext cx="273600" cy="273600"/>
          </a:xfrm>
          <a:prstGeom prst="ellipse">
            <a:avLst/>
          </a:prstGeom>
          <a:solidFill>
            <a:srgbClr val="065A8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" name="Text 22"/>
          <p:cNvSpPr/>
          <p:nvPr/>
        </p:nvSpPr>
        <p:spPr>
          <a:xfrm>
            <a:off x="1005840" y="3803760"/>
            <a:ext cx="5851440" cy="3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300" b="1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Exposició fotogràfica</a:t>
            </a:r>
            <a:endParaRPr lang="es-E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Shape 23"/>
          <p:cNvSpPr/>
          <p:nvPr/>
        </p:nvSpPr>
        <p:spPr>
          <a:xfrm>
            <a:off x="6995160" y="3849480"/>
            <a:ext cx="1416600" cy="273600"/>
          </a:xfrm>
          <a:prstGeom prst="rect">
            <a:avLst/>
          </a:prstGeom>
          <a:solidFill>
            <a:srgbClr val="065A8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8" name="Text 24"/>
          <p:cNvSpPr/>
          <p:nvPr/>
        </p:nvSpPr>
        <p:spPr>
          <a:xfrm>
            <a:off x="6995160" y="3849480"/>
            <a:ext cx="1416600" cy="27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9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En curs</a:t>
            </a:r>
            <a:endParaRPr lang="es-E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Text 25"/>
          <p:cNvSpPr/>
          <p:nvPr/>
        </p:nvSpPr>
        <p:spPr>
          <a:xfrm>
            <a:off x="1005840" y="4187880"/>
            <a:ext cx="6948720" cy="56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u="none" strike="noStrike">
                <a:solidFill>
                  <a:srgbClr val="94A3B8"/>
                </a:solidFill>
                <a:effectLst/>
                <a:uFillTx/>
                <a:latin typeface="Calibri"/>
                <a:ea typeface="Calibri"/>
              </a:rPr>
              <a:t>Mostra de fotografia marina a l’Institut Escola d’Hoteleria i Turisme de Cambrils,  Centre Cultural de Cambrils i biblioteques de la URV. Pressupost cofinançat amb l'Ajuntament.</a:t>
            </a:r>
            <a:endParaRPr lang="es-ES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Text 26"/>
          <p:cNvSpPr/>
          <p:nvPr/>
        </p:nvSpPr>
        <p:spPr>
          <a:xfrm>
            <a:off x="457200" y="4727520"/>
            <a:ext cx="8228880" cy="27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900" b="0" i="1" u="none" strike="noStrike">
                <a:solidFill>
                  <a:srgbClr val="94A3B8"/>
                </a:solidFill>
                <a:effectLst/>
                <a:uFillTx/>
                <a:latin typeface="Calibri"/>
                <a:ea typeface="Calibri"/>
              </a:rPr>
              <a:t>Altres 13 projectes en planificació:  R-Concha · Biòtop cavallets de mar · El Cavet 3D · Coastsnap · i més</a:t>
            </a:r>
            <a:endParaRPr lang="es-E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0"/>
          <p:cNvSpPr/>
          <p:nvPr/>
        </p:nvSpPr>
        <p:spPr>
          <a:xfrm>
            <a:off x="0" y="0"/>
            <a:ext cx="9143280" cy="7236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28080" rIns="90000" bIns="2808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2" name="Shape 1"/>
          <p:cNvSpPr/>
          <p:nvPr/>
        </p:nvSpPr>
        <p:spPr>
          <a:xfrm>
            <a:off x="0" y="5070240"/>
            <a:ext cx="9143280" cy="7236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28080" rIns="90000" bIns="2808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3" name="Text 2"/>
          <p:cNvSpPr/>
          <p:nvPr/>
        </p:nvSpPr>
        <p:spPr>
          <a:xfrm>
            <a:off x="457200" y="164520"/>
            <a:ext cx="8228880" cy="50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400" b="1" u="none" strike="noStrike">
                <a:solidFill>
                  <a:srgbClr val="065A82"/>
                </a:solidFill>
                <a:effectLst/>
                <a:uFillTx/>
                <a:latin typeface="Calibri"/>
                <a:ea typeface="Calibri"/>
              </a:rPr>
              <a:t>Divulgació i formació</a:t>
            </a:r>
            <a:endParaRPr lang="es-E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Text 3"/>
          <p:cNvSpPr/>
          <p:nvPr/>
        </p:nvSpPr>
        <p:spPr>
          <a:xfrm>
            <a:off x="457200" y="658440"/>
            <a:ext cx="8228880" cy="27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00" b="0" i="1" u="none" strike="noStrike">
                <a:solidFill>
                  <a:srgbClr val="94A3B8"/>
                </a:solidFill>
                <a:effectLst/>
                <a:uFillTx/>
                <a:latin typeface="Calibri"/>
                <a:ea typeface="Calibri"/>
              </a:rPr>
              <a:t>Activitats de sensibilització realitzades el 2026</a:t>
            </a:r>
            <a:endParaRPr lang="es-E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Shape 4"/>
          <p:cNvSpPr/>
          <p:nvPr/>
        </p:nvSpPr>
        <p:spPr>
          <a:xfrm>
            <a:off x="457200" y="960120"/>
            <a:ext cx="8229600" cy="360"/>
          </a:xfrm>
          <a:prstGeom prst="line">
            <a:avLst/>
          </a:prstGeom>
          <a:ln w="1905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-44640" rIns="90000" bIns="-44640" anchor="t" anchorCtr="1">
            <a:noAutofit/>
          </a:bodyPr>
          <a:p>
            <a:endParaRPr lang="es-E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Shape 5"/>
          <p:cNvSpPr/>
          <p:nvPr/>
        </p:nvSpPr>
        <p:spPr>
          <a:xfrm>
            <a:off x="457200" y="1097280"/>
            <a:ext cx="2651040" cy="3474000"/>
          </a:xfrm>
          <a:prstGeom prst="rect">
            <a:avLst/>
          </a:prstGeom>
          <a:solidFill>
            <a:srgbClr val="FFFFFF"/>
          </a:solidFill>
          <a:ln w="0">
            <a:noFill/>
          </a:ln>
          <a:effectLst>
            <a:outerShdw algn="bl" blurRad="101520" dir="8100000" dist="37674" kx="0" ky="0" rotWithShape="0" sx="100000" sy="10000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Shape 6"/>
          <p:cNvSpPr/>
          <p:nvPr/>
        </p:nvSpPr>
        <p:spPr>
          <a:xfrm>
            <a:off x="457200" y="1097280"/>
            <a:ext cx="2651040" cy="72360"/>
          </a:xfrm>
          <a:prstGeom prst="rect">
            <a:avLst/>
          </a:prstGeom>
          <a:solidFill>
            <a:srgbClr val="065A8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28080" rIns="90000" bIns="2808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8" name="Text 7"/>
          <p:cNvSpPr/>
          <p:nvPr/>
        </p:nvSpPr>
        <p:spPr>
          <a:xfrm>
            <a:off x="548640" y="1170360"/>
            <a:ext cx="547920" cy="54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800" b="1" u="none" strike="noStrike">
                <a:solidFill>
                  <a:srgbClr val="065A82"/>
                </a:solidFill>
                <a:effectLst/>
                <a:uFillTx/>
                <a:latin typeface="Calibri"/>
                <a:ea typeface="Calibri"/>
              </a:rPr>
              <a:t>01</a:t>
            </a:r>
            <a:endParaRPr lang="es-E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Shape 8"/>
          <p:cNvSpPr/>
          <p:nvPr/>
        </p:nvSpPr>
        <p:spPr>
          <a:xfrm>
            <a:off x="548640" y="1783080"/>
            <a:ext cx="2468160" cy="273600"/>
          </a:xfrm>
          <a:prstGeom prst="rect">
            <a:avLst/>
          </a:prstGeom>
          <a:solidFill>
            <a:srgbClr val="065A8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0" name="Text 9"/>
          <p:cNvSpPr/>
          <p:nvPr/>
        </p:nvSpPr>
        <p:spPr>
          <a:xfrm>
            <a:off x="548640" y="1783080"/>
            <a:ext cx="2468160" cy="27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7 gen. 2026</a:t>
            </a:r>
            <a:endParaRPr lang="es-ES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Text 10"/>
          <p:cNvSpPr/>
          <p:nvPr/>
        </p:nvSpPr>
        <p:spPr>
          <a:xfrm>
            <a:off x="594360" y="2148840"/>
            <a:ext cx="2422440" cy="50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50" b="1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Aula de la Gent Gran · URV</a:t>
            </a:r>
            <a:endParaRPr lang="es-E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Text 11"/>
          <p:cNvSpPr/>
          <p:nvPr/>
        </p:nvSpPr>
        <p:spPr>
          <a:xfrm>
            <a:off x="594360" y="2697480"/>
            <a:ext cx="2422440" cy="173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50" b="0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Xerrada de divulgació marina per als participants de l'Aula de la Gent Gran de la Universitat Rovira i Virgili a Cambrils.</a:t>
            </a:r>
            <a:endParaRPr lang="es-ES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Text 12"/>
          <p:cNvSpPr/>
          <p:nvPr/>
        </p:nvSpPr>
        <p:spPr>
          <a:xfrm>
            <a:off x="594360" y="4316040"/>
            <a:ext cx="24224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1" u="none" strike="noStrike">
                <a:solidFill>
                  <a:srgbClr val="0D9488"/>
                </a:solidFill>
                <a:effectLst/>
                <a:uFillTx/>
                <a:latin typeface="Calibri"/>
                <a:ea typeface="Calibri"/>
              </a:rPr>
              <a:t>✓ Realitzada</a:t>
            </a:r>
            <a:endParaRPr lang="es-ES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Shape 13"/>
          <p:cNvSpPr/>
          <p:nvPr/>
        </p:nvSpPr>
        <p:spPr>
          <a:xfrm>
            <a:off x="3291840" y="1097280"/>
            <a:ext cx="2651040" cy="3474000"/>
          </a:xfrm>
          <a:prstGeom prst="rect">
            <a:avLst/>
          </a:prstGeom>
          <a:solidFill>
            <a:srgbClr val="FFFFFF"/>
          </a:solidFill>
          <a:ln w="0">
            <a:noFill/>
          </a:ln>
          <a:effectLst>
            <a:outerShdw algn="bl" blurRad="101520" dir="8100000" dist="37674" kx="0" ky="0" rotWithShape="0" sx="100000" sy="10000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Shape 14"/>
          <p:cNvSpPr/>
          <p:nvPr/>
        </p:nvSpPr>
        <p:spPr>
          <a:xfrm>
            <a:off x="3291840" y="1097280"/>
            <a:ext cx="2651040" cy="72360"/>
          </a:xfrm>
          <a:prstGeom prst="rect">
            <a:avLst/>
          </a:prstGeom>
          <a:solidFill>
            <a:srgbClr val="065A8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28080" rIns="90000" bIns="2808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6" name="Text 15"/>
          <p:cNvSpPr/>
          <p:nvPr/>
        </p:nvSpPr>
        <p:spPr>
          <a:xfrm>
            <a:off x="3383280" y="1170360"/>
            <a:ext cx="547920" cy="54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800" b="1" u="none" strike="noStrike">
                <a:solidFill>
                  <a:srgbClr val="065A82"/>
                </a:solidFill>
                <a:effectLst/>
                <a:uFillTx/>
                <a:latin typeface="Calibri"/>
                <a:ea typeface="Calibri"/>
              </a:rPr>
              <a:t>02</a:t>
            </a:r>
            <a:endParaRPr lang="es-E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Shape 16"/>
          <p:cNvSpPr/>
          <p:nvPr/>
        </p:nvSpPr>
        <p:spPr>
          <a:xfrm>
            <a:off x="3383280" y="1783080"/>
            <a:ext cx="2468160" cy="273600"/>
          </a:xfrm>
          <a:prstGeom prst="rect">
            <a:avLst/>
          </a:prstGeom>
          <a:solidFill>
            <a:srgbClr val="065A8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8" name="Text 17"/>
          <p:cNvSpPr/>
          <p:nvPr/>
        </p:nvSpPr>
        <p:spPr>
          <a:xfrm>
            <a:off x="3383280" y="1783080"/>
            <a:ext cx="2468160" cy="27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14 gen. 2026</a:t>
            </a:r>
            <a:endParaRPr lang="es-ES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Text 18"/>
          <p:cNvSpPr/>
          <p:nvPr/>
        </p:nvSpPr>
        <p:spPr>
          <a:xfrm>
            <a:off x="3429000" y="2148840"/>
            <a:ext cx="2422440" cy="50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50" b="1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Institut Escola d'Hoteleria i Turisme · Cambrils</a:t>
            </a:r>
            <a:endParaRPr lang="es-E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Text 19"/>
          <p:cNvSpPr/>
          <p:nvPr/>
        </p:nvSpPr>
        <p:spPr>
          <a:xfrm>
            <a:off x="3429000" y="2697480"/>
            <a:ext cx="2422440" cy="173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50" b="0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Xerrada impartida a petició del centre. Connexió entre el turisme sostenible i la conservació marina.</a:t>
            </a:r>
            <a:endParaRPr lang="es-ES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Text 20"/>
          <p:cNvSpPr/>
          <p:nvPr/>
        </p:nvSpPr>
        <p:spPr>
          <a:xfrm>
            <a:off x="3429000" y="4316040"/>
            <a:ext cx="24224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1" u="none" strike="noStrike">
                <a:solidFill>
                  <a:srgbClr val="0D9488"/>
                </a:solidFill>
                <a:effectLst/>
                <a:uFillTx/>
                <a:latin typeface="Calibri"/>
                <a:ea typeface="Calibri"/>
              </a:rPr>
              <a:t>✓ Realitzada</a:t>
            </a:r>
            <a:endParaRPr lang="es-ES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Shape 21"/>
          <p:cNvSpPr/>
          <p:nvPr/>
        </p:nvSpPr>
        <p:spPr>
          <a:xfrm>
            <a:off x="6126480" y="1097280"/>
            <a:ext cx="2651040" cy="3474000"/>
          </a:xfrm>
          <a:prstGeom prst="rect">
            <a:avLst/>
          </a:prstGeom>
          <a:solidFill>
            <a:srgbClr val="FFFFFF"/>
          </a:solidFill>
          <a:ln w="0">
            <a:noFill/>
          </a:ln>
          <a:effectLst>
            <a:outerShdw algn="bl" blurRad="101520" dir="8100000" dist="37674" kx="0" ky="0" rotWithShape="0" sx="100000" sy="10000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Shape 22"/>
          <p:cNvSpPr/>
          <p:nvPr/>
        </p:nvSpPr>
        <p:spPr>
          <a:xfrm>
            <a:off x="6126480" y="1097280"/>
            <a:ext cx="2651040" cy="72360"/>
          </a:xfrm>
          <a:prstGeom prst="rect">
            <a:avLst/>
          </a:prstGeom>
          <a:solidFill>
            <a:srgbClr val="0D94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28080" rIns="90000" bIns="2808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4" name="Text 23"/>
          <p:cNvSpPr/>
          <p:nvPr/>
        </p:nvSpPr>
        <p:spPr>
          <a:xfrm>
            <a:off x="6217920" y="1170360"/>
            <a:ext cx="547920" cy="54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800" b="1" u="none" strike="noStrike">
                <a:solidFill>
                  <a:srgbClr val="0D9488"/>
                </a:solidFill>
                <a:effectLst/>
                <a:uFillTx/>
                <a:latin typeface="Calibri"/>
                <a:ea typeface="Calibri"/>
              </a:rPr>
              <a:t>03</a:t>
            </a:r>
            <a:endParaRPr lang="es-E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Shape 24"/>
          <p:cNvSpPr/>
          <p:nvPr/>
        </p:nvSpPr>
        <p:spPr>
          <a:xfrm>
            <a:off x="6217920" y="1783080"/>
            <a:ext cx="2468160" cy="273600"/>
          </a:xfrm>
          <a:prstGeom prst="rect">
            <a:avLst/>
          </a:prstGeom>
          <a:solidFill>
            <a:srgbClr val="0D94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6" name="Text 25"/>
          <p:cNvSpPr/>
          <p:nvPr/>
        </p:nvSpPr>
        <p:spPr>
          <a:xfrm>
            <a:off x="6217920" y="1783080"/>
            <a:ext cx="2468160" cy="27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2026</a:t>
            </a:r>
            <a:endParaRPr lang="es-ES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Text 26"/>
          <p:cNvSpPr/>
          <p:nvPr/>
        </p:nvSpPr>
        <p:spPr>
          <a:xfrm>
            <a:off x="6263640" y="2148840"/>
            <a:ext cx="2422440" cy="50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50" b="1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Institut Escola d'Horticultura i Jardineria · Reus</a:t>
            </a:r>
            <a:endParaRPr lang="es-E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Text 27"/>
          <p:cNvSpPr/>
          <p:nvPr/>
        </p:nvSpPr>
        <p:spPr>
          <a:xfrm>
            <a:off x="6263640" y="2697480"/>
            <a:ext cx="2422440" cy="173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50" b="0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Xerrada sobre la Posidònia i el viver. La sessió va ser enregistrada i publicada al canal de YouTube de l'Associació.</a:t>
            </a:r>
            <a:endParaRPr lang="es-ES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Text 28"/>
          <p:cNvSpPr/>
          <p:nvPr/>
        </p:nvSpPr>
        <p:spPr>
          <a:xfrm>
            <a:off x="6263640" y="4316040"/>
            <a:ext cx="24224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1" u="none" strike="noStrike">
                <a:solidFill>
                  <a:srgbClr val="0D9488"/>
                </a:solidFill>
                <a:effectLst/>
                <a:uFillTx/>
                <a:latin typeface="Calibri"/>
                <a:ea typeface="Calibri"/>
              </a:rPr>
              <a:t>✓ Realitzada</a:t>
            </a:r>
            <a:endParaRPr lang="es-ES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0"/>
          <p:cNvSpPr/>
          <p:nvPr/>
        </p:nvSpPr>
        <p:spPr>
          <a:xfrm>
            <a:off x="0" y="0"/>
            <a:ext cx="9143280" cy="7236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28080" rIns="90000" bIns="2808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1" name="Shape 1"/>
          <p:cNvSpPr/>
          <p:nvPr/>
        </p:nvSpPr>
        <p:spPr>
          <a:xfrm>
            <a:off x="0" y="5070240"/>
            <a:ext cx="9143280" cy="7236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28080" rIns="90000" bIns="2808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2" name="Text 2"/>
          <p:cNvSpPr/>
          <p:nvPr/>
        </p:nvSpPr>
        <p:spPr>
          <a:xfrm>
            <a:off x="457200" y="164520"/>
            <a:ext cx="8228880" cy="50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400" b="1" u="none" strike="noStrike">
                <a:solidFill>
                  <a:srgbClr val="065A82"/>
                </a:solidFill>
                <a:effectLst/>
                <a:uFillTx/>
                <a:latin typeface="Calibri"/>
                <a:ea typeface="Calibri"/>
              </a:rPr>
              <a:t>Col·laboradors i aliances estratègiques</a:t>
            </a:r>
            <a:endParaRPr lang="es-E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Text 3"/>
          <p:cNvSpPr/>
          <p:nvPr/>
        </p:nvSpPr>
        <p:spPr>
          <a:xfrm>
            <a:off x="457200" y="658440"/>
            <a:ext cx="8228880" cy="27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200" b="0" i="1" u="none" strike="noStrike">
                <a:solidFill>
                  <a:srgbClr val="94A3B8"/>
                </a:solidFill>
                <a:effectLst/>
                <a:uFillTx/>
                <a:latin typeface="Calibri"/>
                <a:ea typeface="Calibri"/>
              </a:rPr>
              <a:t>Treballem en xarxa per a una millor conservació i millora marina</a:t>
            </a:r>
            <a:endParaRPr lang="es-E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Shape 4"/>
          <p:cNvSpPr/>
          <p:nvPr/>
        </p:nvSpPr>
        <p:spPr>
          <a:xfrm>
            <a:off x="457200" y="960120"/>
            <a:ext cx="8229600" cy="360"/>
          </a:xfrm>
          <a:prstGeom prst="line">
            <a:avLst/>
          </a:prstGeom>
          <a:ln w="1905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-44640" rIns="90000" bIns="-44640" anchor="t" anchorCtr="1">
            <a:noAutofit/>
          </a:bodyPr>
          <a:p>
            <a:endParaRPr lang="es-E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Shape 5"/>
          <p:cNvSpPr/>
          <p:nvPr/>
        </p:nvSpPr>
        <p:spPr>
          <a:xfrm>
            <a:off x="457200" y="1097280"/>
            <a:ext cx="4114080" cy="1096560"/>
          </a:xfrm>
          <a:prstGeom prst="rect">
            <a:avLst/>
          </a:prstGeom>
          <a:solidFill>
            <a:srgbClr val="FFFFFF"/>
          </a:solidFill>
          <a:ln w="0">
            <a:noFill/>
          </a:ln>
          <a:effectLst>
            <a:outerShdw algn="bl" blurRad="101520" dir="8100000" dist="37674" kx="0" ky="0" rotWithShape="0" sx="100000" sy="10000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Shape 6"/>
          <p:cNvSpPr/>
          <p:nvPr/>
        </p:nvSpPr>
        <p:spPr>
          <a:xfrm>
            <a:off x="457200" y="1097280"/>
            <a:ext cx="54000" cy="1096560"/>
          </a:xfrm>
          <a:prstGeom prst="rect">
            <a:avLst/>
          </a:prstGeom>
          <a:solidFill>
            <a:srgbClr val="065A8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7" name="Text 7"/>
          <p:cNvSpPr/>
          <p:nvPr/>
        </p:nvSpPr>
        <p:spPr>
          <a:xfrm>
            <a:off x="685800" y="1188720"/>
            <a:ext cx="3748320" cy="3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b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50" b="1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Ajuntament de Cambrils</a:t>
            </a:r>
            <a:endParaRPr lang="es-E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Text 8"/>
          <p:cNvSpPr/>
          <p:nvPr/>
        </p:nvSpPr>
        <p:spPr>
          <a:xfrm>
            <a:off x="685800" y="1572840"/>
            <a:ext cx="3748320" cy="56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u="none" strike="noStrike">
                <a:solidFill>
                  <a:srgbClr val="94A3B8"/>
                </a:solidFill>
                <a:effectLst/>
                <a:uFillTx/>
                <a:latin typeface="Calibri"/>
                <a:ea typeface="Calibri"/>
              </a:rPr>
              <a:t>Finançament i suport per a l'Exposició fotogràfica i Viver de Posidònia</a:t>
            </a:r>
            <a:endParaRPr lang="es-ES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Shape 9"/>
          <p:cNvSpPr/>
          <p:nvPr/>
        </p:nvSpPr>
        <p:spPr>
          <a:xfrm>
            <a:off x="4846320" y="1097280"/>
            <a:ext cx="4114080" cy="1096560"/>
          </a:xfrm>
          <a:prstGeom prst="rect">
            <a:avLst/>
          </a:prstGeom>
          <a:solidFill>
            <a:srgbClr val="FFFFFF"/>
          </a:solidFill>
          <a:ln w="0">
            <a:noFill/>
          </a:ln>
          <a:effectLst>
            <a:outerShdw algn="bl" blurRad="101520" dir="8100000" dist="37674" kx="0" ky="0" rotWithShape="0" sx="100000" sy="10000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Shape 10"/>
          <p:cNvSpPr/>
          <p:nvPr/>
        </p:nvSpPr>
        <p:spPr>
          <a:xfrm>
            <a:off x="4846320" y="1097280"/>
            <a:ext cx="54000" cy="1096560"/>
          </a:xfrm>
          <a:prstGeom prst="rect">
            <a:avLst/>
          </a:prstGeom>
          <a:solidFill>
            <a:srgbClr val="065A8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1" name="Text 11"/>
          <p:cNvSpPr/>
          <p:nvPr/>
        </p:nvSpPr>
        <p:spPr>
          <a:xfrm>
            <a:off x="5074920" y="1188720"/>
            <a:ext cx="3748320" cy="3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b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50" b="1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Diputació de Tarragona</a:t>
            </a:r>
            <a:endParaRPr lang="es-E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Text 12"/>
          <p:cNvSpPr/>
          <p:nvPr/>
        </p:nvSpPr>
        <p:spPr>
          <a:xfrm>
            <a:off x="5074920" y="1572840"/>
            <a:ext cx="3748320" cy="56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u="none" strike="noStrike">
                <a:solidFill>
                  <a:srgbClr val="94A3B8"/>
                </a:solidFill>
                <a:effectLst/>
                <a:uFillTx/>
                <a:latin typeface="Calibri"/>
                <a:ea typeface="Calibri"/>
              </a:rPr>
              <a:t>Subvenció del Projecte Espigons (seguiment biodiversitat)</a:t>
            </a:r>
            <a:endParaRPr lang="es-ES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Shape 13"/>
          <p:cNvSpPr/>
          <p:nvPr/>
        </p:nvSpPr>
        <p:spPr>
          <a:xfrm>
            <a:off x="457200" y="2423160"/>
            <a:ext cx="4114080" cy="1096560"/>
          </a:xfrm>
          <a:prstGeom prst="rect">
            <a:avLst/>
          </a:prstGeom>
          <a:solidFill>
            <a:srgbClr val="FFFFFF"/>
          </a:solidFill>
          <a:ln w="0">
            <a:noFill/>
          </a:ln>
          <a:effectLst>
            <a:outerShdw algn="bl" blurRad="101520" dir="8100000" dist="37674" kx="0" ky="0" rotWithShape="0" sx="100000" sy="10000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Shape 14"/>
          <p:cNvSpPr/>
          <p:nvPr/>
        </p:nvSpPr>
        <p:spPr>
          <a:xfrm>
            <a:off x="457200" y="2423160"/>
            <a:ext cx="54000" cy="1096560"/>
          </a:xfrm>
          <a:prstGeom prst="rect">
            <a:avLst/>
          </a:prstGeom>
          <a:solidFill>
            <a:srgbClr val="0D94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5" name="Text 15"/>
          <p:cNvSpPr/>
          <p:nvPr/>
        </p:nvSpPr>
        <p:spPr>
          <a:xfrm>
            <a:off x="685800" y="2514600"/>
            <a:ext cx="3748320" cy="3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b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50" b="1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Institut Escola d’Horticultura i Jardineria</a:t>
            </a:r>
            <a:endParaRPr lang="es-E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Text 16"/>
          <p:cNvSpPr/>
          <p:nvPr/>
        </p:nvSpPr>
        <p:spPr>
          <a:xfrm>
            <a:off x="685800" y="2898720"/>
            <a:ext cx="3748320" cy="56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u="none" strike="noStrike">
                <a:solidFill>
                  <a:srgbClr val="94A3B8"/>
                </a:solidFill>
                <a:effectLst/>
                <a:uFillTx/>
                <a:latin typeface="Calibri"/>
                <a:ea typeface="Calibri"/>
              </a:rPr>
              <a:t>Allotja el viver de Posidònia i lidera el projecte</a:t>
            </a:r>
            <a:endParaRPr lang="es-ES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Shape 17"/>
          <p:cNvSpPr/>
          <p:nvPr/>
        </p:nvSpPr>
        <p:spPr>
          <a:xfrm>
            <a:off x="4846320" y="2423160"/>
            <a:ext cx="4114080" cy="1096560"/>
          </a:xfrm>
          <a:prstGeom prst="rect">
            <a:avLst/>
          </a:prstGeom>
          <a:solidFill>
            <a:srgbClr val="FFFFFF"/>
          </a:solidFill>
          <a:ln w="0">
            <a:noFill/>
          </a:ln>
          <a:effectLst>
            <a:outerShdw algn="bl" blurRad="101520" dir="8100000" dist="37674" kx="0" ky="0" rotWithShape="0" sx="100000" sy="10000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Shape 18"/>
          <p:cNvSpPr/>
          <p:nvPr/>
        </p:nvSpPr>
        <p:spPr>
          <a:xfrm>
            <a:off x="4846320" y="2423160"/>
            <a:ext cx="54000" cy="1096560"/>
          </a:xfrm>
          <a:prstGeom prst="rect">
            <a:avLst/>
          </a:prstGeom>
          <a:solidFill>
            <a:srgbClr val="0D94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9" name="Text 19"/>
          <p:cNvSpPr/>
          <p:nvPr/>
        </p:nvSpPr>
        <p:spPr>
          <a:xfrm>
            <a:off x="5074920" y="2514600"/>
            <a:ext cx="3748320" cy="3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b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50" b="1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Universitat Rovira i Virgili</a:t>
            </a:r>
            <a:endParaRPr lang="es-E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Text 20"/>
          <p:cNvSpPr/>
          <p:nvPr/>
        </p:nvSpPr>
        <p:spPr>
          <a:xfrm>
            <a:off x="5074920" y="2898720"/>
            <a:ext cx="3748320" cy="56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u="none" strike="noStrike">
                <a:solidFill>
                  <a:srgbClr val="94A3B8"/>
                </a:solidFill>
                <a:effectLst/>
                <a:uFillTx/>
                <a:latin typeface="Calibri"/>
                <a:ea typeface="Calibri"/>
              </a:rPr>
              <a:t>Col·laboració en l'exposició fotogràfica (biblioteques)</a:t>
            </a:r>
            <a:endParaRPr lang="es-ES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Shape 21"/>
          <p:cNvSpPr/>
          <p:nvPr/>
        </p:nvSpPr>
        <p:spPr>
          <a:xfrm>
            <a:off x="457200" y="3749040"/>
            <a:ext cx="4114080" cy="1096560"/>
          </a:xfrm>
          <a:prstGeom prst="rect">
            <a:avLst/>
          </a:prstGeom>
          <a:solidFill>
            <a:srgbClr val="FFFFFF"/>
          </a:solidFill>
          <a:ln w="0">
            <a:noFill/>
          </a:ln>
          <a:effectLst>
            <a:outerShdw algn="bl" blurRad="101520" dir="8100000" dist="37674" kx="0" ky="0" rotWithShape="0" sx="100000" sy="10000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Shape 22"/>
          <p:cNvSpPr/>
          <p:nvPr/>
        </p:nvSpPr>
        <p:spPr>
          <a:xfrm>
            <a:off x="457200" y="3749040"/>
            <a:ext cx="54000" cy="1096560"/>
          </a:xfrm>
          <a:prstGeom prst="rect">
            <a:avLst/>
          </a:prstGeom>
          <a:solidFill>
            <a:srgbClr val="065A8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3" name="Text 23"/>
          <p:cNvSpPr/>
          <p:nvPr/>
        </p:nvSpPr>
        <p:spPr>
          <a:xfrm>
            <a:off x="685800" y="3840480"/>
            <a:ext cx="3748320" cy="3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b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50" b="1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Club de Busseig Glups Diving</a:t>
            </a:r>
            <a:endParaRPr lang="es-E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Text 24"/>
          <p:cNvSpPr/>
          <p:nvPr/>
        </p:nvSpPr>
        <p:spPr>
          <a:xfrm>
            <a:off x="685800" y="4224600"/>
            <a:ext cx="3748320" cy="56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u="none" strike="noStrike">
                <a:solidFill>
                  <a:srgbClr val="94A3B8"/>
                </a:solidFill>
                <a:effectLst/>
                <a:uFillTx/>
                <a:latin typeface="Calibri"/>
                <a:ea typeface="Calibri"/>
              </a:rPr>
              <a:t>Suport tècnic per al Viver de Posidònia i altres projectes submarins</a:t>
            </a:r>
            <a:endParaRPr lang="es-ES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Shape 25"/>
          <p:cNvSpPr/>
          <p:nvPr/>
        </p:nvSpPr>
        <p:spPr>
          <a:xfrm>
            <a:off x="4846320" y="3749040"/>
            <a:ext cx="4114080" cy="1096560"/>
          </a:xfrm>
          <a:prstGeom prst="rect">
            <a:avLst/>
          </a:prstGeom>
          <a:solidFill>
            <a:srgbClr val="FFFFFF"/>
          </a:solidFill>
          <a:ln w="0">
            <a:noFill/>
          </a:ln>
          <a:effectLst>
            <a:outerShdw algn="bl" blurRad="101520" dir="8100000" dist="37674" kx="0" ky="0" rotWithShape="0" sx="100000" sy="100000">
              <a:srgbClr val="000000">
                <a:alpha val="12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Shape 26"/>
          <p:cNvSpPr/>
          <p:nvPr/>
        </p:nvSpPr>
        <p:spPr>
          <a:xfrm>
            <a:off x="4846320" y="3749040"/>
            <a:ext cx="54000" cy="1096560"/>
          </a:xfrm>
          <a:prstGeom prst="rect">
            <a:avLst/>
          </a:prstGeom>
          <a:solidFill>
            <a:srgbClr val="065A8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7" name="Text 27"/>
          <p:cNvSpPr/>
          <p:nvPr/>
        </p:nvSpPr>
        <p:spPr>
          <a:xfrm>
            <a:off x="5074920" y="3840480"/>
            <a:ext cx="3748320" cy="3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b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50" b="1" u="none" strike="noStrike">
                <a:solidFill>
                  <a:srgbClr val="1E293B"/>
                </a:solidFill>
                <a:effectLst/>
                <a:uFillTx/>
                <a:latin typeface="Calibri"/>
                <a:ea typeface="Calibri"/>
              </a:rPr>
              <a:t>Club de Busseig All Blue Diving</a:t>
            </a:r>
            <a:endParaRPr lang="es-E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Text 28"/>
          <p:cNvSpPr/>
          <p:nvPr/>
        </p:nvSpPr>
        <p:spPr>
          <a:xfrm>
            <a:off x="5074920" y="4224600"/>
            <a:ext cx="3748320" cy="56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u="none" strike="noStrike">
                <a:solidFill>
                  <a:srgbClr val="94A3B8"/>
                </a:solidFill>
                <a:effectLst/>
                <a:uFillTx/>
                <a:latin typeface="Calibri"/>
                <a:ea typeface="Calibri"/>
              </a:rPr>
              <a:t>Col·laboració en visites guiades</a:t>
            </a:r>
            <a:endParaRPr lang="es-ES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21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0"/>
          <p:cNvSpPr/>
          <p:nvPr/>
        </p:nvSpPr>
        <p:spPr>
          <a:xfrm>
            <a:off x="0" y="0"/>
            <a:ext cx="54000" cy="5142960"/>
          </a:xfrm>
          <a:prstGeom prst="rect">
            <a:avLst/>
          </a:prstGeom>
          <a:solidFill>
            <a:srgbClr val="0D94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0" name="Text 1"/>
          <p:cNvSpPr/>
          <p:nvPr/>
        </p:nvSpPr>
        <p:spPr>
          <a:xfrm>
            <a:off x="457200" y="365760"/>
            <a:ext cx="8228880" cy="50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400" b="0" u="none" spc="400" strike="noStrike">
                <a:solidFill>
                  <a:srgbClr val="0D9488"/>
                </a:solidFill>
                <a:effectLst/>
                <a:uFillTx/>
                <a:latin typeface="Calibri"/>
                <a:ea typeface="Calibri"/>
              </a:rPr>
              <a:t>Cap a on anem</a:t>
            </a:r>
            <a:endParaRPr lang="es-E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1" name="Text 2"/>
          <p:cNvSpPr/>
          <p:nvPr/>
        </p:nvSpPr>
        <p:spPr>
          <a:xfrm>
            <a:off x="457200" y="822960"/>
            <a:ext cx="8228880" cy="73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32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Propers passos i objectius</a:t>
            </a:r>
            <a:endParaRPr lang="es-ES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2" name="Shape 3"/>
          <p:cNvSpPr/>
          <p:nvPr/>
        </p:nvSpPr>
        <p:spPr>
          <a:xfrm>
            <a:off x="457200" y="1600200"/>
            <a:ext cx="2743200" cy="360"/>
          </a:xfrm>
          <a:prstGeom prst="line">
            <a:avLst/>
          </a:prstGeom>
          <a:ln w="254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-44640" rIns="90000" bIns="-44640" anchor="t" anchorCtr="1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3" name="Shape 4"/>
          <p:cNvSpPr/>
          <p:nvPr/>
        </p:nvSpPr>
        <p:spPr>
          <a:xfrm>
            <a:off x="457200" y="2075760"/>
            <a:ext cx="182160" cy="182160"/>
          </a:xfrm>
          <a:prstGeom prst="ellipse">
            <a:avLst/>
          </a:prstGeom>
          <a:solidFill>
            <a:srgbClr val="0D94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4" name="Text 5"/>
          <p:cNvSpPr/>
          <p:nvPr/>
        </p:nvSpPr>
        <p:spPr>
          <a:xfrm>
            <a:off x="731520" y="1874520"/>
            <a:ext cx="383976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u="none" strike="noStrike">
                <a:solidFill>
                  <a:srgbClr val="BDD9E8"/>
                </a:solidFill>
                <a:effectLst/>
                <a:uFillTx/>
                <a:latin typeface="Calibri"/>
                <a:ea typeface="Calibri"/>
              </a:rPr>
              <a:t>Finalitzar el seguiment de biodiversitat als Espigons (oct. 2026)</a:t>
            </a:r>
            <a:endParaRPr lang="es-ES" sz="11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5" name="Shape 6"/>
          <p:cNvSpPr/>
          <p:nvPr/>
        </p:nvSpPr>
        <p:spPr>
          <a:xfrm>
            <a:off x="4846320" y="2075760"/>
            <a:ext cx="182160" cy="182160"/>
          </a:xfrm>
          <a:prstGeom prst="ellipse">
            <a:avLst/>
          </a:prstGeom>
          <a:solidFill>
            <a:srgbClr val="0D94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6" name="Text 7"/>
          <p:cNvSpPr/>
          <p:nvPr/>
        </p:nvSpPr>
        <p:spPr>
          <a:xfrm>
            <a:off x="5120640" y="1874520"/>
            <a:ext cx="383976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u="none" strike="noStrike">
                <a:solidFill>
                  <a:srgbClr val="BDD9E8"/>
                </a:solidFill>
                <a:effectLst/>
                <a:uFillTx/>
                <a:latin typeface="Calibri"/>
                <a:ea typeface="Calibri"/>
              </a:rPr>
              <a:t>Recollida d'olives de mar i replantació al Viver de Posidònia (abr.–set. 2026)</a:t>
            </a:r>
            <a:endParaRPr lang="es-ES" sz="11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7" name="Shape 8"/>
          <p:cNvSpPr/>
          <p:nvPr/>
        </p:nvSpPr>
        <p:spPr>
          <a:xfrm>
            <a:off x="457200" y="3035880"/>
            <a:ext cx="182160" cy="182160"/>
          </a:xfrm>
          <a:prstGeom prst="ellipse">
            <a:avLst/>
          </a:prstGeom>
          <a:solidFill>
            <a:srgbClr val="0D94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8" name="Text 9"/>
          <p:cNvSpPr/>
          <p:nvPr/>
        </p:nvSpPr>
        <p:spPr>
          <a:xfrm>
            <a:off x="731520" y="2834640"/>
            <a:ext cx="383976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u="none" strike="noStrike">
                <a:solidFill>
                  <a:srgbClr val="BDD9E8"/>
                </a:solidFill>
                <a:effectLst/>
                <a:uFillTx/>
                <a:latin typeface="Calibri"/>
                <a:ea typeface="Calibri"/>
              </a:rPr>
              <a:t>Inaugurar l'Exposició fotogràfica al Centre Cultural de Cambrils</a:t>
            </a:r>
            <a:endParaRPr lang="es-ES" sz="11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9" name="Shape 10"/>
          <p:cNvSpPr/>
          <p:nvPr/>
        </p:nvSpPr>
        <p:spPr>
          <a:xfrm>
            <a:off x="4846320" y="3035880"/>
            <a:ext cx="182160" cy="182160"/>
          </a:xfrm>
          <a:prstGeom prst="ellipse">
            <a:avLst/>
          </a:prstGeom>
          <a:solidFill>
            <a:srgbClr val="0D94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0" name="Text 11"/>
          <p:cNvSpPr/>
          <p:nvPr/>
        </p:nvSpPr>
        <p:spPr>
          <a:xfrm>
            <a:off x="5120640" y="2834640"/>
            <a:ext cx="383976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u="none" strike="noStrike">
                <a:solidFill>
                  <a:srgbClr val="BDD9E8"/>
                </a:solidFill>
                <a:effectLst/>
                <a:uFillTx/>
                <a:latin typeface="Calibri"/>
                <a:ea typeface="Calibri"/>
              </a:rPr>
              <a:t>Continuar les visites guiades amb Glups Diving i All Blue Diving</a:t>
            </a:r>
            <a:endParaRPr lang="es-ES" sz="11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1" name="Shape 12"/>
          <p:cNvSpPr/>
          <p:nvPr/>
        </p:nvSpPr>
        <p:spPr>
          <a:xfrm>
            <a:off x="457200" y="3996000"/>
            <a:ext cx="182160" cy="182160"/>
          </a:xfrm>
          <a:prstGeom prst="ellipse">
            <a:avLst/>
          </a:prstGeom>
          <a:solidFill>
            <a:srgbClr val="0D94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2" name="Text 13"/>
          <p:cNvSpPr/>
          <p:nvPr/>
        </p:nvSpPr>
        <p:spPr>
          <a:xfrm>
            <a:off x="731520" y="3794760"/>
            <a:ext cx="383976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u="none" strike="noStrike">
                <a:solidFill>
                  <a:srgbClr val="BDD9E8"/>
                </a:solidFill>
                <a:effectLst/>
                <a:uFillTx/>
                <a:latin typeface="Calibri"/>
                <a:ea typeface="Calibri"/>
              </a:rPr>
              <a:t>Continuar el registre a MINKA: superar les 1.000 observacions</a:t>
            </a:r>
            <a:endParaRPr lang="es-ES" sz="11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3" name="Shape 14"/>
          <p:cNvSpPr/>
          <p:nvPr/>
        </p:nvSpPr>
        <p:spPr>
          <a:xfrm>
            <a:off x="4846320" y="3996000"/>
            <a:ext cx="182160" cy="182160"/>
          </a:xfrm>
          <a:prstGeom prst="ellipse">
            <a:avLst/>
          </a:prstGeom>
          <a:solidFill>
            <a:srgbClr val="0D948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4" name="Text 15"/>
          <p:cNvSpPr/>
          <p:nvPr/>
        </p:nvSpPr>
        <p:spPr>
          <a:xfrm>
            <a:off x="5120640" y="3794760"/>
            <a:ext cx="383976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u="none" strike="noStrike">
                <a:solidFill>
                  <a:srgbClr val="BDD9E8"/>
                </a:solidFill>
                <a:effectLst/>
                <a:uFillTx/>
                <a:latin typeface="Calibri"/>
                <a:ea typeface="Calibri"/>
              </a:rPr>
              <a:t>Ampliar la xarxa de col·laboradors i voluntariat actiu</a:t>
            </a:r>
            <a:endParaRPr lang="es-ES" sz="11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5" name="Shape 16"/>
          <p:cNvSpPr/>
          <p:nvPr/>
        </p:nvSpPr>
        <p:spPr>
          <a:xfrm>
            <a:off x="0" y="4663440"/>
            <a:ext cx="9143280" cy="479520"/>
          </a:xfrm>
          <a:prstGeom prst="rect">
            <a:avLst/>
          </a:prstGeom>
          <a:solidFill>
            <a:srgbClr val="065A8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noAutofit/>
          </a:bodyPr>
          <a:p>
            <a:endParaRPr lang="es-E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6" name="Text 17"/>
          <p:cNvSpPr/>
          <p:nvPr/>
        </p:nvSpPr>
        <p:spPr>
          <a:xfrm>
            <a:off x="274320" y="4681800"/>
            <a:ext cx="8594640" cy="3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cavecavet.org  ·  associaciocavecavet@gmail.com  ·  Cambrils, Tarragona</a:t>
            </a:r>
            <a:endParaRPr lang="es-ES" sz="11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Application>LibreOffice/26.2.0.3$MacOSX_AARCH64 LibreOffice_project/afbbd0df0edb6d40b450b0337ac646b0913a760c</Application>
  <AppVersion>15.0000</AppVersion>
  <Words>0</Words>
  <Paragraphs>0</Paragraphs>
  <Company>PptxGenJS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2026-04-06T06:32:20Z</dcterms:created>
  <dc:creator>Associació Cave Cavet</dc:creator>
  <dc:description/>
  <dc:language>es-ES</dc:language>
  <cp:lastModifiedBy/>
  <dcterms:modified xsi:type="dcterms:W3CDTF">2026-04-07T19:32:32Z</dcterms:modified>
  <cp:revision>3</cp:revision>
  <dc:subject>PptxGenJS Presentation</dc:subject>
  <dc:title>Associació Cave Cavet — Activitat i Projectes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7</vt:i4>
  </property>
  <property fmtid="{D5CDD505-2E9C-101B-9397-08002B2CF9AE}" pid="3" name="PresentationFormat">
    <vt:lpwstr>On-screen Show (16:9)</vt:lpwstr>
  </property>
  <property fmtid="{D5CDD505-2E9C-101B-9397-08002B2CF9AE}" pid="4" name="Slides">
    <vt:i4>7</vt:i4>
  </property>
</Properties>
</file>